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8" r:id="rId6"/>
    <p:sldId id="259" r:id="rId7"/>
    <p:sldId id="266" r:id="rId8"/>
    <p:sldId id="267" r:id="rId9"/>
    <p:sldId id="257" r:id="rId10"/>
    <p:sldId id="260" r:id="rId11"/>
    <p:sldId id="262" r:id="rId12"/>
    <p:sldId id="263" r:id="rId13"/>
    <p:sldId id="264" r:id="rId14"/>
    <p:sldId id="261"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CD73815-2707-4475-8F1A-B873CB631BB4}" type="datetimeFigureOut">
              <a:rPr lang="en-US" dirty="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de stijl te bewerken</a:t>
            </a:r>
            <a:endParaRPr lang="en-US"/>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2A4AFB99-0EAB-4182-AFF8-E214C82A68F6}" type="datetimeFigureOut">
              <a:rPr lang="en-US" dirty="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A5D3794B-289A-4A80-97D7-111025398D45}" type="datetimeFigureOut">
              <a:rPr lang="en-US" dirty="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93C6A301-0538-44EC-B09D-202E1042A48B}" type="datetimeFigureOut">
              <a:rPr lang="en-US" dirty="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D789574A-8875-45EF-8EA2-3CAA0F7ABC4C}" type="datetimeFigureOut">
              <a:rPr lang="en-US" dirty="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67EF4D4C-5367-4C26-9E2B-D8088D7FCA81}" type="datetimeFigureOut">
              <a:rPr lang="en-US" dirty="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10/9/2019</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RFs1Op39lnE"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npcg.sharepoint.com/sites/forms/GEW_Studentenplein/SitePages/Introductiepagina.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a:t>Digitale toetsen</a:t>
            </a:r>
          </a:p>
        </p:txBody>
      </p:sp>
      <p:sp>
        <p:nvSpPr>
          <p:cNvPr id="3" name="Ondertitel 2"/>
          <p:cNvSpPr>
            <a:spLocks noGrp="1"/>
          </p:cNvSpPr>
          <p:nvPr>
            <p:ph type="subTitle" idx="1"/>
          </p:nvPr>
        </p:nvSpPr>
        <p:spPr/>
        <p:txBody>
          <a:bodyPr>
            <a:normAutofit/>
          </a:bodyPr>
          <a:lstStyle/>
          <a:p>
            <a:r>
              <a:rPr lang="nl-NL" sz="4000" err="1"/>
              <a:t>Quayn</a:t>
            </a:r>
            <a:endParaRPr lang="nl-NL" sz="4000"/>
          </a:p>
        </p:txBody>
      </p:sp>
    </p:spTree>
    <p:extLst>
      <p:ext uri="{BB962C8B-B14F-4D97-AF65-F5344CB8AC3E}">
        <p14:creationId xmlns:p14="http://schemas.microsoft.com/office/powerpoint/2010/main" val="2195717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24128" y="604911"/>
            <a:ext cx="9720073" cy="5975998"/>
          </a:xfrm>
        </p:spPr>
        <p:txBody>
          <a:bodyPr>
            <a:normAutofit lnSpcReduction="10000"/>
          </a:bodyPr>
          <a:lstStyle/>
          <a:p>
            <a:pPr>
              <a:buFont typeface="Wingdings" panose="05000000000000000000" pitchFamily="2" charset="2"/>
              <a:buChar char="§"/>
            </a:pPr>
            <a:r>
              <a:rPr lang="nl-NL" b="1" dirty="0"/>
              <a:t>Matchingvraag:</a:t>
            </a:r>
          </a:p>
          <a:p>
            <a:pPr marL="0" indent="0">
              <a:buNone/>
            </a:pPr>
            <a:r>
              <a:rPr lang="nl-NL" dirty="0"/>
              <a:t>Bij een matchingvraag heb je twee kolommen met gegevens. Je verbindt de antwoorden uit de rechter kolom met de gegevens in de linker kolom, door ze naar de juiste plaats te slepen.</a:t>
            </a:r>
          </a:p>
          <a:p>
            <a:pPr marL="0" indent="0">
              <a:buNone/>
            </a:pPr>
            <a:endParaRPr lang="nl-NL" dirty="0"/>
          </a:p>
          <a:p>
            <a:pPr>
              <a:buFont typeface="Wingdings" panose="05000000000000000000" pitchFamily="2" charset="2"/>
              <a:buChar char="§"/>
            </a:pPr>
            <a:r>
              <a:rPr lang="nl-NL" b="1" dirty="0"/>
              <a:t>Ordeningsvraag:</a:t>
            </a:r>
          </a:p>
          <a:p>
            <a:pPr marL="0" indent="0">
              <a:buNone/>
            </a:pPr>
            <a:r>
              <a:rPr lang="nl-NL" dirty="0"/>
              <a:t>Bij deze vraag zet je de gegevens in de juiste volgorde, door ze naar de juiste plaats te slepen.</a:t>
            </a:r>
          </a:p>
          <a:p>
            <a:pPr marL="0" indent="0">
              <a:buNone/>
            </a:pPr>
            <a:endParaRPr lang="nl-NL" dirty="0"/>
          </a:p>
          <a:p>
            <a:pPr>
              <a:buFont typeface="Wingdings" panose="05000000000000000000" pitchFamily="2" charset="2"/>
              <a:buChar char="§"/>
            </a:pPr>
            <a:r>
              <a:rPr lang="nl-NL" b="1" dirty="0"/>
              <a:t>Hotspotvraag:</a:t>
            </a:r>
          </a:p>
          <a:p>
            <a:r>
              <a:rPr lang="nl-NL" dirty="0"/>
              <a:t>Bij deze vraag klik je met de muis op het juiste deel van de afbeelding, waar de vraag betrekking op heeft. </a:t>
            </a:r>
          </a:p>
          <a:p>
            <a:pPr>
              <a:buFont typeface="Wingdings" panose="05000000000000000000" pitchFamily="2" charset="2"/>
              <a:buChar char="§"/>
            </a:pPr>
            <a:r>
              <a:rPr lang="nl-NL" dirty="0"/>
              <a:t> </a:t>
            </a:r>
            <a:r>
              <a:rPr lang="nl-NL" b="1" dirty="0" err="1"/>
              <a:t>Combobox</a:t>
            </a:r>
            <a:r>
              <a:rPr lang="nl-NL" b="1" dirty="0"/>
              <a:t>:</a:t>
            </a:r>
          </a:p>
          <a:p>
            <a:pPr marL="0" indent="0">
              <a:buNone/>
            </a:pPr>
            <a:r>
              <a:rPr lang="nl-NL" dirty="0"/>
              <a:t> Bij deze vraag klik je in een zin op meerdere plaatsen in de zin een juist antwoord aan uit een keuze van 2 of meer antwoordalternatieven.</a:t>
            </a:r>
          </a:p>
        </p:txBody>
      </p:sp>
    </p:spTree>
    <p:extLst>
      <p:ext uri="{BB962C8B-B14F-4D97-AF65-F5344CB8AC3E}">
        <p14:creationId xmlns:p14="http://schemas.microsoft.com/office/powerpoint/2010/main" val="2729951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p:cNvPicPr>
          <p:nvPr>
            <p:ph idx="1"/>
          </p:nvPr>
        </p:nvPicPr>
        <p:blipFill>
          <a:blip r:embed="rId2"/>
          <a:stretch>
            <a:fillRect/>
          </a:stretch>
        </p:blipFill>
        <p:spPr>
          <a:xfrm>
            <a:off x="1024125" y="2905238"/>
            <a:ext cx="10147455" cy="3634443"/>
          </a:xfrm>
          <a:prstGeom prst="rect">
            <a:avLst/>
          </a:prstGeom>
          <a:ln>
            <a:solidFill>
              <a:schemeClr val="accent1"/>
            </a:solidFill>
          </a:ln>
        </p:spPr>
      </p:pic>
      <p:sp>
        <p:nvSpPr>
          <p:cNvPr id="5" name="Rechthoek 4"/>
          <p:cNvSpPr/>
          <p:nvPr/>
        </p:nvSpPr>
        <p:spPr>
          <a:xfrm>
            <a:off x="1024125" y="753970"/>
            <a:ext cx="10147455" cy="1813317"/>
          </a:xfrm>
          <a:prstGeom prst="rect">
            <a:avLst/>
          </a:prstGeom>
        </p:spPr>
        <p:txBody>
          <a:bodyPr wrap="square">
            <a:spAutoFit/>
          </a:bodyPr>
          <a:lstStyle/>
          <a:p>
            <a:pPr>
              <a:lnSpc>
                <a:spcPct val="115000"/>
              </a:lnSpc>
              <a:spcAft>
                <a:spcPts val="1000"/>
              </a:spcAft>
            </a:pPr>
            <a:r>
              <a:rPr lang="nl-NL">
                <a:latin typeface="Calibri" panose="020F0502020204030204" pitchFamily="34" charset="0"/>
                <a:ea typeface="Calibri" panose="020F0502020204030204" pitchFamily="34" charset="0"/>
                <a:cs typeface="Times New Roman" panose="02020603050405020304" pitchFamily="18" charset="0"/>
              </a:rPr>
              <a:t>Na het maken van de laatste vraag, krijg je een informatiescherm te zien. Het is dan nog mogelijk om je antwoorden te controleren/wijzigen. Als je doorklikt na het informatiescherm kun je je antwoorden niet meer inzien en/of wijzigen.</a:t>
            </a:r>
          </a:p>
          <a:p>
            <a:pPr>
              <a:lnSpc>
                <a:spcPct val="115000"/>
              </a:lnSpc>
              <a:spcAft>
                <a:spcPts val="1000"/>
              </a:spcAft>
            </a:pPr>
            <a:r>
              <a:rPr lang="nl-NL">
                <a:latin typeface="Calibri" panose="020F0502020204030204" pitchFamily="34" charset="0"/>
                <a:ea typeface="Calibri" panose="020F0502020204030204" pitchFamily="34" charset="0"/>
                <a:cs typeface="Times New Roman" panose="02020603050405020304" pitchFamily="18" charset="0"/>
              </a:rPr>
              <a:t>Als je alle vragen hebt gemaakt wordt het resultaat direct getoond. Deze kun je later altijd terug zien onder het kopje ‘Resultaten’ .</a:t>
            </a:r>
          </a:p>
        </p:txBody>
      </p:sp>
      <p:graphicFrame>
        <p:nvGraphicFramePr>
          <p:cNvPr id="2" name="Tabel 1"/>
          <p:cNvGraphicFramePr>
            <a:graphicFrameLocks noGrp="1"/>
          </p:cNvGraphicFramePr>
          <p:nvPr>
            <p:extLst>
              <p:ext uri="{D42A27DB-BD31-4B8C-83A1-F6EECF244321}">
                <p14:modId xmlns:p14="http://schemas.microsoft.com/office/powerpoint/2010/main" val="406640165"/>
              </p:ext>
            </p:extLst>
          </p:nvPr>
        </p:nvGraphicFramePr>
        <p:xfrm>
          <a:off x="4071815" y="3575407"/>
          <a:ext cx="2230511" cy="370840"/>
        </p:xfrm>
        <a:graphic>
          <a:graphicData uri="http://schemas.openxmlformats.org/drawingml/2006/table">
            <a:tbl>
              <a:tblPr firstRow="1" bandRow="1">
                <a:tableStyleId>{5C22544A-7EE6-4342-B048-85BDC9FD1C3A}</a:tableStyleId>
              </a:tblPr>
              <a:tblGrid>
                <a:gridCol w="2230511">
                  <a:extLst>
                    <a:ext uri="{9D8B030D-6E8A-4147-A177-3AD203B41FA5}">
                      <a16:colId xmlns:a16="http://schemas.microsoft.com/office/drawing/2014/main" val="3293092043"/>
                    </a:ext>
                  </a:extLst>
                </a:gridCol>
              </a:tblGrid>
              <a:tr h="370840">
                <a:tc>
                  <a:txBody>
                    <a:bodyPr/>
                    <a:lstStyle/>
                    <a:p>
                      <a:endParaRPr lang="nl-NL"/>
                    </a:p>
                  </a:txBody>
                  <a:tcPr>
                    <a:solidFill>
                      <a:schemeClr val="tx1"/>
                    </a:solidFill>
                  </a:tcPr>
                </a:tc>
                <a:extLst>
                  <a:ext uri="{0D108BD9-81ED-4DB2-BD59-A6C34878D82A}">
                    <a16:rowId xmlns:a16="http://schemas.microsoft.com/office/drawing/2014/main" val="2942941975"/>
                  </a:ext>
                </a:extLst>
              </a:tr>
            </a:tbl>
          </a:graphicData>
        </a:graphic>
      </p:graphicFrame>
    </p:spTree>
    <p:extLst>
      <p:ext uri="{BB962C8B-B14F-4D97-AF65-F5344CB8AC3E}">
        <p14:creationId xmlns:p14="http://schemas.microsoft.com/office/powerpoint/2010/main" val="414842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66675"/>
            <a:ext cx="9720072" cy="1499616"/>
          </a:xfrm>
        </p:spPr>
        <p:txBody>
          <a:bodyPr/>
          <a:lstStyle/>
          <a:p>
            <a:r>
              <a:rPr lang="nl-NL"/>
              <a:t>Proeftoets</a:t>
            </a:r>
          </a:p>
        </p:txBody>
      </p:sp>
      <p:sp>
        <p:nvSpPr>
          <p:cNvPr id="3" name="Tijdelijke aanduiding voor inhoud 2"/>
          <p:cNvSpPr>
            <a:spLocks noGrp="1"/>
          </p:cNvSpPr>
          <p:nvPr>
            <p:ph idx="1"/>
          </p:nvPr>
        </p:nvSpPr>
        <p:spPr>
          <a:xfrm>
            <a:off x="800100" y="1724358"/>
            <a:ext cx="9739313" cy="4874880"/>
          </a:xfrm>
        </p:spPr>
        <p:txBody>
          <a:bodyPr vert="horz" lIns="45720" tIns="45720" rIns="45720" bIns="45720" rtlCol="0" anchor="t">
            <a:normAutofit/>
          </a:bodyPr>
          <a:lstStyle/>
          <a:p>
            <a:r>
              <a:rPr lang="NL-NL"/>
              <a:t>Alle eerder genoemde vragen komen in de proeftoets aan de orde.</a:t>
            </a:r>
          </a:p>
          <a:p>
            <a:r>
              <a:rPr lang="NL-NL"/>
              <a:t>Log in via de </a:t>
            </a:r>
            <a:r>
              <a:rPr lang="NL-NL" err="1"/>
              <a:t>Quayn</a:t>
            </a:r>
            <a:r>
              <a:rPr lang="NL-NL"/>
              <a:t>-browser en maak de proeftoets.</a:t>
            </a:r>
            <a:endParaRPr lang="nl-NL"/>
          </a:p>
          <a:p>
            <a:pPr marL="0" indent="0">
              <a:buNone/>
            </a:pPr>
            <a:r>
              <a:rPr lang="NL-NL" b="1"/>
              <a:t>Wachtwoord: proef</a:t>
            </a:r>
            <a:endParaRPr lang="nl-NL"/>
          </a:p>
          <a:p>
            <a:r>
              <a:rPr lang="NL-NL"/>
              <a:t>Het gaat er bij de proeftoets niet om dat je het juiste antwoord geeft, maar dat je begrijpt hoe je de verschillende vragen moet beantwoorden.</a:t>
            </a:r>
          </a:p>
          <a:p>
            <a:r>
              <a:rPr lang="NL-NL"/>
              <a:t>Bij problemen met de </a:t>
            </a:r>
            <a:r>
              <a:rPr lang="NL-NL" err="1"/>
              <a:t>Quayn</a:t>
            </a:r>
            <a:r>
              <a:rPr lang="NL-NL"/>
              <a:t>-browser kun je met je laptop terecht bij Kees Barlagen. Zorg er voor dat je voor de </a:t>
            </a:r>
            <a:r>
              <a:rPr lang="NL-NL" err="1"/>
              <a:t>toetsweek</a:t>
            </a:r>
            <a:r>
              <a:rPr lang="NL-NL"/>
              <a:t> er zeker van bent dat je in de </a:t>
            </a:r>
            <a:r>
              <a:rPr lang="NL-NL" err="1"/>
              <a:t>Quaynbrowser</a:t>
            </a:r>
            <a:r>
              <a:rPr lang="NL-NL"/>
              <a:t> kan werken en dat je je inloggegevens weet/hebt genoteerd.</a:t>
            </a:r>
          </a:p>
          <a:p>
            <a:r>
              <a:rPr lang="nl-NL"/>
              <a:t>Mocht tijdens de </a:t>
            </a:r>
            <a:r>
              <a:rPr lang="nl-NL" err="1"/>
              <a:t>toetsweek</a:t>
            </a:r>
            <a:r>
              <a:rPr lang="nl-NL"/>
              <a:t> blijken dat het werken in </a:t>
            </a:r>
            <a:r>
              <a:rPr lang="nl-NL" err="1"/>
              <a:t>Quayn</a:t>
            </a:r>
            <a:r>
              <a:rPr lang="nl-NL"/>
              <a:t> toch problemen oplevert, meldt je dan na afname van een toets bij Kees Barlagen, zodat onderzocht kan worden waardoor het probleem wordt veroorzaakt.</a:t>
            </a:r>
          </a:p>
        </p:txBody>
      </p:sp>
    </p:spTree>
    <p:extLst>
      <p:ext uri="{BB962C8B-B14F-4D97-AF65-F5344CB8AC3E}">
        <p14:creationId xmlns:p14="http://schemas.microsoft.com/office/powerpoint/2010/main" val="2331595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452958"/>
            <a:ext cx="9720072" cy="772867"/>
          </a:xfrm>
        </p:spPr>
        <p:txBody>
          <a:bodyPr>
            <a:normAutofit/>
          </a:bodyPr>
          <a:lstStyle/>
          <a:p>
            <a:r>
              <a:rPr lang="nl-NL"/>
              <a:t>Hoe leer je?              </a:t>
            </a:r>
            <a:r>
              <a:rPr lang="nl-NL" sz="1800" b="1">
                <a:hlinkClick r:id="rId2"/>
              </a:rPr>
              <a:t>https://www.youtube.com/watch?v=RFs1Op39lnE</a:t>
            </a:r>
            <a:endParaRPr lang="nl-NL"/>
          </a:p>
        </p:txBody>
      </p:sp>
      <p:sp>
        <p:nvSpPr>
          <p:cNvPr id="3" name="Tijdelijke aanduiding voor inhoud 2"/>
          <p:cNvSpPr>
            <a:spLocks noGrp="1"/>
          </p:cNvSpPr>
          <p:nvPr>
            <p:ph idx="1"/>
          </p:nvPr>
        </p:nvSpPr>
        <p:spPr>
          <a:xfrm>
            <a:off x="1024128" y="1689651"/>
            <a:ext cx="9720073" cy="4803913"/>
          </a:xfrm>
        </p:spPr>
        <p:txBody>
          <a:bodyPr>
            <a:normAutofit/>
          </a:bodyPr>
          <a:lstStyle/>
          <a:p>
            <a:r>
              <a:rPr lang="nl-NL" b="1"/>
              <a:t>Leertijd:</a:t>
            </a:r>
          </a:p>
          <a:p>
            <a:r>
              <a:rPr lang="nl-NL"/>
              <a:t>- Begin ruim van te voren met leren, herhaling helpt.</a:t>
            </a:r>
          </a:p>
          <a:p>
            <a:r>
              <a:rPr lang="nl-NL"/>
              <a:t>- Verdeel de leertijd over de dag </a:t>
            </a:r>
            <a:r>
              <a:rPr lang="nl-NL">
                <a:sym typeface="Wingdings" panose="05000000000000000000" pitchFamily="2" charset="2"/>
              </a:rPr>
              <a:t> </a:t>
            </a:r>
            <a:r>
              <a:rPr lang="nl-NL"/>
              <a:t>Bijvoorbeeld anderhalf uur 's ochtends, een half uur later op de middag en een uurtje 's avonds. </a:t>
            </a:r>
          </a:p>
          <a:p>
            <a:r>
              <a:rPr lang="nl-NL"/>
              <a:t>- Verdeel de tijd zoals jij het zelf graag wilt, maar hou je aan de voorgenomen tijd. </a:t>
            </a:r>
          </a:p>
          <a:p>
            <a:r>
              <a:rPr lang="nl-NL"/>
              <a:t>- Tip: Na het sporten nemen je hersenen extra goed informatie op. </a:t>
            </a:r>
          </a:p>
          <a:p>
            <a:endParaRPr lang="nl-NL"/>
          </a:p>
        </p:txBody>
      </p:sp>
      <p:pic>
        <p:nvPicPr>
          <p:cNvPr id="6" name="Afbeelding 5"/>
          <p:cNvPicPr>
            <a:picLocks noChangeAspect="1"/>
          </p:cNvPicPr>
          <p:nvPr/>
        </p:nvPicPr>
        <p:blipFill>
          <a:blip r:embed="rId3"/>
          <a:stretch>
            <a:fillRect/>
          </a:stretch>
        </p:blipFill>
        <p:spPr>
          <a:xfrm>
            <a:off x="7380838" y="4811605"/>
            <a:ext cx="2189065" cy="1953628"/>
          </a:xfrm>
          <a:prstGeom prst="rect">
            <a:avLst/>
          </a:prstGeom>
        </p:spPr>
      </p:pic>
      <p:pic>
        <p:nvPicPr>
          <p:cNvPr id="7" name="Afbeelding 6"/>
          <p:cNvPicPr>
            <a:picLocks noChangeAspect="1"/>
          </p:cNvPicPr>
          <p:nvPr/>
        </p:nvPicPr>
        <p:blipFill>
          <a:blip r:embed="rId4"/>
          <a:stretch>
            <a:fillRect/>
          </a:stretch>
        </p:blipFill>
        <p:spPr>
          <a:xfrm>
            <a:off x="9790043" y="4127271"/>
            <a:ext cx="1908313" cy="2637962"/>
          </a:xfrm>
          <a:prstGeom prst="rect">
            <a:avLst/>
          </a:prstGeom>
        </p:spPr>
      </p:pic>
    </p:spTree>
    <p:extLst>
      <p:ext uri="{BB962C8B-B14F-4D97-AF65-F5344CB8AC3E}">
        <p14:creationId xmlns:p14="http://schemas.microsoft.com/office/powerpoint/2010/main" val="72791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24128" y="662609"/>
            <a:ext cx="9720073" cy="5646751"/>
          </a:xfrm>
        </p:spPr>
        <p:txBody>
          <a:bodyPr/>
          <a:lstStyle/>
          <a:p>
            <a:pPr marL="0" indent="0">
              <a:buNone/>
            </a:pPr>
            <a:r>
              <a:rPr lang="nl-NL" b="1"/>
              <a:t>Hoe ga je te werk:</a:t>
            </a:r>
          </a:p>
          <a:p>
            <a:pPr marL="0" indent="0">
              <a:buNone/>
            </a:pPr>
            <a:r>
              <a:rPr lang="nl-NL"/>
              <a:t>- Het maken van een samenvatting kan helpen </a:t>
            </a:r>
            <a:r>
              <a:rPr lang="nl-NL">
                <a:sym typeface="Wingdings" panose="05000000000000000000" pitchFamily="2" charset="2"/>
              </a:rPr>
              <a:t> </a:t>
            </a:r>
            <a:r>
              <a:rPr lang="nl-NL"/>
              <a:t>Zo pik je de belangrijkste informatie uit de tekst en zet je die zelf nog eens in je eigen woorden op papier. </a:t>
            </a:r>
          </a:p>
          <a:p>
            <a:pPr marL="0" indent="0">
              <a:buNone/>
            </a:pPr>
            <a:r>
              <a:rPr lang="nl-NL"/>
              <a:t>- Laat je overhoren </a:t>
            </a:r>
            <a:r>
              <a:rPr lang="nl-NL">
                <a:sym typeface="Wingdings" panose="05000000000000000000" pitchFamily="2" charset="2"/>
              </a:rPr>
              <a:t> test jezelf </a:t>
            </a:r>
            <a:r>
              <a:rPr lang="nl-NL"/>
              <a:t>wat je goed kent en waar je nog aan moet werken. Ook helpt het om met elkaar over de stof te praten</a:t>
            </a:r>
          </a:p>
          <a:p>
            <a:pPr marL="0" indent="0">
              <a:buNone/>
            </a:pPr>
            <a:r>
              <a:rPr lang="nl-NL"/>
              <a:t>- Test ook eens hoe jij het beste dingen kunt onthouden. Leer drie verschillende rijtjes woorden in dezelfde vreemde taal op drie verschillende manieren: </a:t>
            </a:r>
          </a:p>
          <a:p>
            <a:r>
              <a:rPr lang="nl-NL"/>
              <a:t> leer één rijtje woordjes door er een paar minuten naar te kijken (ziend leren) </a:t>
            </a:r>
          </a:p>
          <a:p>
            <a:r>
              <a:rPr lang="nl-NL"/>
              <a:t> leer één rijtje woordjes door ze hardop te zeggen (luisterend leren) </a:t>
            </a:r>
          </a:p>
          <a:p>
            <a:r>
              <a:rPr lang="nl-NL"/>
              <a:t> en leer één rijtje woordjes door ze op te schrijven (bewegend leren) </a:t>
            </a:r>
          </a:p>
          <a:p>
            <a:endParaRPr lang="nl-NL"/>
          </a:p>
        </p:txBody>
      </p:sp>
    </p:spTree>
    <p:extLst>
      <p:ext uri="{BB962C8B-B14F-4D97-AF65-F5344CB8AC3E}">
        <p14:creationId xmlns:p14="http://schemas.microsoft.com/office/powerpoint/2010/main" val="127430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585216"/>
            <a:ext cx="9720072" cy="980348"/>
          </a:xfrm>
        </p:spPr>
        <p:txBody>
          <a:bodyPr/>
          <a:lstStyle/>
          <a:p>
            <a:r>
              <a:rPr lang="nl-NL" dirty="0"/>
              <a:t>Algemene tips</a:t>
            </a:r>
          </a:p>
        </p:txBody>
      </p:sp>
      <p:sp>
        <p:nvSpPr>
          <p:cNvPr id="3" name="Tijdelijke aanduiding voor inhoud 2"/>
          <p:cNvSpPr>
            <a:spLocks noGrp="1"/>
          </p:cNvSpPr>
          <p:nvPr>
            <p:ph idx="1"/>
          </p:nvPr>
        </p:nvSpPr>
        <p:spPr>
          <a:xfrm>
            <a:off x="1024128" y="1995054"/>
            <a:ext cx="9720073" cy="4641273"/>
          </a:xfrm>
        </p:spPr>
        <p:txBody>
          <a:bodyPr vert="horz" lIns="45720" tIns="45720" rIns="45720" bIns="45720" rtlCol="0" anchor="t">
            <a:normAutofit/>
          </a:bodyPr>
          <a:lstStyle/>
          <a:p>
            <a:pPr marL="0" indent="0">
              <a:buNone/>
            </a:pPr>
            <a:r>
              <a:rPr lang="NL-NL" sz="2400" b="1" dirty="0"/>
              <a:t>Hoe beantwoord je een vraag?</a:t>
            </a:r>
          </a:p>
          <a:p>
            <a:pPr marL="0" indent="0">
              <a:buNone/>
            </a:pPr>
            <a:r>
              <a:rPr lang="NL-NL" sz="2400" dirty="0"/>
              <a:t>- Lees de vraag eerst </a:t>
            </a:r>
            <a:r>
              <a:rPr lang="NL-NL" sz="2400" b="1" dirty="0"/>
              <a:t>goed</a:t>
            </a:r>
            <a:r>
              <a:rPr lang="NL-NL" sz="2400" dirty="0"/>
              <a:t> door, kijk wat er precies gevraagd wordt</a:t>
            </a:r>
            <a:endParaRPr lang="nl-NL" sz="2400" dirty="0"/>
          </a:p>
          <a:p>
            <a:pPr marL="0" indent="0">
              <a:buNone/>
            </a:pPr>
            <a:r>
              <a:rPr lang="NL-NL" sz="2400" dirty="0"/>
              <a:t>- Lees alle antwoorden </a:t>
            </a:r>
            <a:r>
              <a:rPr lang="NL-NL" sz="2400" b="1" dirty="0"/>
              <a:t>goed</a:t>
            </a:r>
            <a:r>
              <a:rPr lang="NL-NL" sz="2400" dirty="0"/>
              <a:t> door</a:t>
            </a:r>
          </a:p>
          <a:p>
            <a:pPr marL="0" indent="0">
              <a:buNone/>
            </a:pPr>
            <a:r>
              <a:rPr lang="NL-NL" sz="2400" dirty="0"/>
              <a:t>- Kies het juiste antwoord/antwoorden</a:t>
            </a:r>
          </a:p>
          <a:p>
            <a:pPr>
              <a:buFontTx/>
              <a:buChar char="-"/>
            </a:pPr>
            <a:r>
              <a:rPr lang="NL-NL" sz="2400" dirty="0"/>
              <a:t>Neem de tijd om alle vragen rustig te lezen en te beantwoorden </a:t>
            </a:r>
            <a:r>
              <a:rPr lang="NL-NL" sz="2400" dirty="0">
                <a:sym typeface="Wingdings" panose="05000000000000000000" pitchFamily="2" charset="2"/>
              </a:rPr>
              <a:t> hiermee vergroot je de kans op succes!</a:t>
            </a:r>
          </a:p>
          <a:p>
            <a:pPr>
              <a:buFontTx/>
              <a:buChar char="-"/>
            </a:pPr>
            <a:r>
              <a:rPr lang="nl-NL" sz="2400" dirty="0">
                <a:sym typeface="Wingdings" panose="05000000000000000000" pitchFamily="2" charset="2"/>
              </a:rPr>
              <a:t>Twijfel je erg over een vraag, sla de vraag eerst over en ga verder met een volgende vraag</a:t>
            </a:r>
          </a:p>
          <a:p>
            <a:pPr>
              <a:buFontTx/>
              <a:buChar char="-"/>
            </a:pPr>
            <a:r>
              <a:rPr lang="nl-NL" sz="2400" dirty="0">
                <a:sym typeface="Wingdings" panose="05000000000000000000" pitchFamily="2" charset="2"/>
              </a:rPr>
              <a:t>Beantwoord op het laatst de vragen die je hebt overgeslagen, omdat je daar nog twijfels over had. Lees de vraag en de antwoorden nog eens goed door.</a:t>
            </a:r>
            <a:endParaRPr lang="NL-NL" sz="2400" dirty="0">
              <a:sym typeface="Wingdings" panose="05000000000000000000" pitchFamily="2" charset="2"/>
            </a:endParaRPr>
          </a:p>
        </p:txBody>
      </p:sp>
      <p:pic>
        <p:nvPicPr>
          <p:cNvPr id="4" name="Afbeelding 3"/>
          <p:cNvPicPr>
            <a:picLocks noChangeAspect="1"/>
          </p:cNvPicPr>
          <p:nvPr/>
        </p:nvPicPr>
        <p:blipFill rotWithShape="1">
          <a:blip r:embed="rId2"/>
          <a:srcRect l="7393" t="7136" r="10916" b="2882"/>
          <a:stretch/>
        </p:blipFill>
        <p:spPr>
          <a:xfrm>
            <a:off x="7439891" y="138545"/>
            <a:ext cx="4156363" cy="2237606"/>
          </a:xfrm>
          <a:prstGeom prst="rect">
            <a:avLst/>
          </a:prstGeom>
        </p:spPr>
      </p:pic>
    </p:spTree>
    <p:extLst>
      <p:ext uri="{BB962C8B-B14F-4D97-AF65-F5344CB8AC3E}">
        <p14:creationId xmlns:p14="http://schemas.microsoft.com/office/powerpoint/2010/main" val="3472775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585216"/>
            <a:ext cx="9720072" cy="1035766"/>
          </a:xfrm>
        </p:spPr>
        <p:txBody>
          <a:bodyPr/>
          <a:lstStyle/>
          <a:p>
            <a:r>
              <a:rPr lang="nl-NL" dirty="0"/>
              <a:t>Het effect Van het goed lezen van Vragen</a:t>
            </a:r>
          </a:p>
        </p:txBody>
      </p:sp>
      <p:sp>
        <p:nvSpPr>
          <p:cNvPr id="3" name="Tijdelijke aanduiding voor inhoud 2"/>
          <p:cNvSpPr>
            <a:spLocks noGrp="1"/>
          </p:cNvSpPr>
          <p:nvPr>
            <p:ph idx="1"/>
          </p:nvPr>
        </p:nvSpPr>
        <p:spPr>
          <a:xfrm>
            <a:off x="1024128" y="1828800"/>
            <a:ext cx="9720073" cy="4918364"/>
          </a:xfrm>
        </p:spPr>
        <p:txBody>
          <a:bodyPr>
            <a:normAutofit lnSpcReduction="10000"/>
          </a:bodyPr>
          <a:lstStyle/>
          <a:p>
            <a:r>
              <a:rPr lang="nl-NL" dirty="0"/>
              <a:t>Naar aanleiding van de analyse van </a:t>
            </a:r>
            <a:r>
              <a:rPr lang="nl-NL" dirty="0" err="1"/>
              <a:t>toetsresultaten</a:t>
            </a:r>
            <a:r>
              <a:rPr lang="nl-NL" dirty="0"/>
              <a:t> van vorig jaar is het volgende geconstateerd:</a:t>
            </a:r>
          </a:p>
          <a:p>
            <a:endParaRPr lang="nl-NL" dirty="0"/>
          </a:p>
          <a:p>
            <a:r>
              <a:rPr lang="nl-NL" dirty="0"/>
              <a:t>Voor een digitale kennistoets van 30 vragen is 60 minuten beschikbaar.</a:t>
            </a:r>
          </a:p>
          <a:p>
            <a:r>
              <a:rPr lang="nl-NL" dirty="0"/>
              <a:t>Student X rondt de toets in 11 minuten af: score 2,8.</a:t>
            </a:r>
          </a:p>
          <a:p>
            <a:r>
              <a:rPr lang="nl-NL" dirty="0"/>
              <a:t>Student Y rondt de toets in 19 minuten af: score 4,1</a:t>
            </a:r>
          </a:p>
          <a:p>
            <a:r>
              <a:rPr lang="nl-NL" dirty="0"/>
              <a:t>Student Z rondt de toets in 35 minuten af: score 8,1</a:t>
            </a:r>
          </a:p>
          <a:p>
            <a:endParaRPr lang="nl-NL" dirty="0"/>
          </a:p>
          <a:p>
            <a:r>
              <a:rPr lang="nl-NL" dirty="0"/>
              <a:t>Voor een digitale kennistoets is 60 minuten beschikbaar. Dat </a:t>
            </a:r>
            <a:br>
              <a:rPr lang="nl-NL" dirty="0"/>
            </a:br>
            <a:r>
              <a:rPr lang="nl-NL" dirty="0"/>
              <a:t>is ruim voldoende tijd. Voor studenten met een faciliteitenpas</a:t>
            </a:r>
            <a:br>
              <a:rPr lang="nl-NL" dirty="0"/>
            </a:br>
            <a:r>
              <a:rPr lang="nl-NL" dirty="0"/>
              <a:t>is daarom geen extra </a:t>
            </a:r>
            <a:r>
              <a:rPr lang="nl-NL" dirty="0" err="1"/>
              <a:t>toetstijd</a:t>
            </a:r>
            <a:r>
              <a:rPr lang="nl-NL" dirty="0"/>
              <a:t> nodig (daarmee is al rekening </a:t>
            </a:r>
            <a:br>
              <a:rPr lang="nl-NL" dirty="0"/>
            </a:br>
            <a:r>
              <a:rPr lang="nl-NL" dirty="0"/>
              <a:t>gehouden bij het plannen van de </a:t>
            </a:r>
            <a:r>
              <a:rPr lang="nl-NL" dirty="0" err="1"/>
              <a:t>toetstijd</a:t>
            </a:r>
            <a:r>
              <a:rPr lang="nl-NL" dirty="0"/>
              <a:t> in het lesrooster)</a:t>
            </a:r>
          </a:p>
        </p:txBody>
      </p:sp>
      <p:pic>
        <p:nvPicPr>
          <p:cNvPr id="1026" name="Picture 2" descr="Afbeeldingsresultaat voor ruwe toetsscore"/>
          <p:cNvPicPr>
            <a:picLocks noChangeAspect="1" noChangeArrowheads="1"/>
          </p:cNvPicPr>
          <p:nvPr/>
        </p:nvPicPr>
        <p:blipFill rotWithShape="1">
          <a:blip r:embed="rId2">
            <a:extLst>
              <a:ext uri="{28A0092B-C50C-407E-A947-70E740481C1C}">
                <a14:useLocalDpi xmlns:a14="http://schemas.microsoft.com/office/drawing/2010/main" val="0"/>
              </a:ext>
            </a:extLst>
          </a:blip>
          <a:srcRect l="10324" t="1093" r="10930" b="10268"/>
          <a:stretch/>
        </p:blipFill>
        <p:spPr bwMode="auto">
          <a:xfrm>
            <a:off x="8201891" y="3449782"/>
            <a:ext cx="3699164" cy="3067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281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346364"/>
            <a:ext cx="9720072" cy="1260763"/>
          </a:xfrm>
        </p:spPr>
        <p:txBody>
          <a:bodyPr/>
          <a:lstStyle/>
          <a:p>
            <a:r>
              <a:rPr lang="nl-NL" dirty="0" err="1"/>
              <a:t>Quayn</a:t>
            </a:r>
            <a:endParaRPr lang="nl-NL" dirty="0"/>
          </a:p>
        </p:txBody>
      </p:sp>
      <p:sp>
        <p:nvSpPr>
          <p:cNvPr id="3" name="Tijdelijke aanduiding voor inhoud 2"/>
          <p:cNvSpPr>
            <a:spLocks noGrp="1"/>
          </p:cNvSpPr>
          <p:nvPr>
            <p:ph idx="1"/>
          </p:nvPr>
        </p:nvSpPr>
        <p:spPr>
          <a:xfrm>
            <a:off x="1023938" y="1607128"/>
            <a:ext cx="10483434" cy="4701598"/>
          </a:xfrm>
        </p:spPr>
        <p:txBody>
          <a:bodyPr vert="horz" lIns="45720" tIns="45720" rIns="45720" bIns="45720" rtlCol="0" anchor="t">
            <a:normAutofit lnSpcReduction="10000"/>
          </a:bodyPr>
          <a:lstStyle/>
          <a:p>
            <a:r>
              <a:rPr lang="NL-NL" dirty="0"/>
              <a:t>Onze digitale toetsen gaan via het programma </a:t>
            </a:r>
            <a:r>
              <a:rPr lang="NL-NL" dirty="0" err="1"/>
              <a:t>Quayn</a:t>
            </a:r>
            <a:r>
              <a:rPr lang="NL-NL" dirty="0"/>
              <a:t>.</a:t>
            </a:r>
            <a:endParaRPr lang="nl-NL" dirty="0"/>
          </a:p>
          <a:p>
            <a:r>
              <a:rPr lang="NL-NL" b="1" u="sng" dirty="0"/>
              <a:t>Van te voren let je op het volgende:</a:t>
            </a:r>
          </a:p>
          <a:p>
            <a:pPr>
              <a:buFontTx/>
              <a:buChar char="-"/>
            </a:pPr>
            <a:r>
              <a:rPr lang="NL-NL" dirty="0"/>
              <a:t>Installeer de </a:t>
            </a:r>
            <a:r>
              <a:rPr lang="NL-NL" dirty="0" err="1"/>
              <a:t>Quaynbrowser</a:t>
            </a:r>
            <a:r>
              <a:rPr lang="NL-NL" dirty="0"/>
              <a:t> op je laptop via het studentenplein: </a:t>
            </a:r>
            <a:r>
              <a:rPr lang="nl-NL" dirty="0">
                <a:hlinkClick r:id="rId2"/>
              </a:rPr>
              <a:t>https://npcg.sharepoint.com/sites/forms/GEW_Studentenplein/SitePages/Introductiepagina.aspx</a:t>
            </a:r>
            <a:r>
              <a:rPr lang="nl-NL" dirty="0"/>
              <a:t>. </a:t>
            </a:r>
          </a:p>
          <a:p>
            <a:pPr>
              <a:buFontTx/>
              <a:buChar char="-"/>
            </a:pPr>
            <a:r>
              <a:rPr lang="NL-NL" dirty="0"/>
              <a:t> Je laptop is </a:t>
            </a:r>
            <a:r>
              <a:rPr lang="NL-NL" b="1" dirty="0"/>
              <a:t>vooraf</a:t>
            </a:r>
            <a:r>
              <a:rPr lang="NL-NL" dirty="0"/>
              <a:t> aan de </a:t>
            </a:r>
            <a:r>
              <a:rPr lang="NL-NL" dirty="0" err="1"/>
              <a:t>toetsweek</a:t>
            </a:r>
            <a:r>
              <a:rPr lang="NL-NL" dirty="0"/>
              <a:t> geüpdatet </a:t>
            </a:r>
            <a:r>
              <a:rPr lang="NL-NL" dirty="0">
                <a:sym typeface="Wingdings" panose="05000000000000000000" pitchFamily="2" charset="2"/>
              </a:rPr>
              <a:t> </a:t>
            </a:r>
            <a:r>
              <a:rPr lang="NL-NL" dirty="0"/>
              <a:t>tijdens de toets geen updates mogelijk</a:t>
            </a:r>
          </a:p>
          <a:p>
            <a:pPr>
              <a:buFontTx/>
              <a:buChar char="-"/>
            </a:pPr>
            <a:r>
              <a:rPr lang="NL-NL" dirty="0"/>
              <a:t>Je laptop is voorafgaand aan een toets goed opgeladen</a:t>
            </a:r>
          </a:p>
          <a:p>
            <a:pPr>
              <a:buFontTx/>
              <a:buChar char="-"/>
            </a:pPr>
            <a:r>
              <a:rPr lang="NL-NL" dirty="0"/>
              <a:t>Inloggen in </a:t>
            </a:r>
            <a:r>
              <a:rPr lang="NL-NL" dirty="0" err="1"/>
              <a:t>Quayn</a:t>
            </a:r>
            <a:r>
              <a:rPr lang="NL-NL" dirty="0"/>
              <a:t> doe je via de </a:t>
            </a:r>
            <a:r>
              <a:rPr lang="NL-NL" dirty="0" err="1"/>
              <a:t>Quayn</a:t>
            </a:r>
            <a:r>
              <a:rPr lang="NL-NL" dirty="0"/>
              <a:t>-browser </a:t>
            </a:r>
            <a:r>
              <a:rPr lang="nl-NL" dirty="0">
                <a:sym typeface="Wingdings" panose="05000000000000000000" pitchFamily="2" charset="2"/>
              </a:rPr>
              <a:t> </a:t>
            </a:r>
            <a:r>
              <a:rPr lang="NL-NL" dirty="0"/>
              <a:t>Noorderpoort </a:t>
            </a:r>
            <a:r>
              <a:rPr lang="NL-NL" dirty="0" err="1"/>
              <a:t>emailadres+wachtwoord</a:t>
            </a:r>
            <a:r>
              <a:rPr lang="NL-NL" dirty="0"/>
              <a:t>. De eerste keer moet je zelf een wachtwoord aanvragen. Er wordt dan een link naar je N</a:t>
            </a:r>
            <a:r>
              <a:rPr lang="nl-NL" dirty="0"/>
              <a:t>P-mail gestuurd waarmee je een wachtwoord kan instellen.</a:t>
            </a:r>
          </a:p>
          <a:p>
            <a:pPr>
              <a:buFontTx/>
              <a:buChar char="-"/>
            </a:pPr>
            <a:r>
              <a:rPr lang="nl-NL" dirty="0"/>
              <a:t>Voorafgaand aan de </a:t>
            </a:r>
            <a:r>
              <a:rPr lang="nl-NL" dirty="0" err="1"/>
              <a:t>toetsweek</a:t>
            </a:r>
            <a:r>
              <a:rPr lang="nl-NL" dirty="0"/>
              <a:t> check je nogmaals of je probleemloos kan inloggen in </a:t>
            </a:r>
            <a:r>
              <a:rPr lang="nl-NL" dirty="0" err="1"/>
              <a:t>Quayn</a:t>
            </a:r>
            <a:r>
              <a:rPr lang="nl-NL" dirty="0"/>
              <a:t>, zodat stress bij aanvang van de toetsen wordt voorkomen.</a:t>
            </a:r>
            <a:endParaRPr lang="NL-NL" dirty="0"/>
          </a:p>
          <a:p>
            <a:pPr>
              <a:buFontTx/>
              <a:buChar char="-"/>
            </a:pPr>
            <a:endParaRPr lang="nl-NL" dirty="0"/>
          </a:p>
        </p:txBody>
      </p:sp>
    </p:spTree>
    <p:extLst>
      <p:ext uri="{BB962C8B-B14F-4D97-AF65-F5344CB8AC3E}">
        <p14:creationId xmlns:p14="http://schemas.microsoft.com/office/powerpoint/2010/main" val="402275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1099930" y="1036703"/>
            <a:ext cx="7447722" cy="729430"/>
          </a:xfrm>
          <a:prstGeom prst="rect">
            <a:avLst/>
          </a:prstGeom>
        </p:spPr>
        <p:txBody>
          <a:bodyPr wrap="square">
            <a:spAutoFit/>
          </a:bodyPr>
          <a:lstStyle/>
          <a:p>
            <a:pPr>
              <a:lnSpc>
                <a:spcPct val="115000"/>
              </a:lnSpc>
              <a:spcAft>
                <a:spcPts val="1000"/>
              </a:spcAft>
            </a:pPr>
            <a:r>
              <a:rPr lang="nl-NL" dirty="0">
                <a:latin typeface="Calibri" panose="020F0502020204030204" pitchFamily="34" charset="0"/>
                <a:ea typeface="Calibri" panose="020F0502020204030204" pitchFamily="34" charset="0"/>
                <a:cs typeface="Times New Roman" panose="02020603050405020304" pitchFamily="18" charset="0"/>
              </a:rPr>
              <a:t>Je vindt de nog te maken toetsen onder het kopje ‘Toetsen’. Klik op ‘Bekijk alle toetsen’.</a:t>
            </a:r>
          </a:p>
        </p:txBody>
      </p:sp>
      <p:pic>
        <p:nvPicPr>
          <p:cNvPr id="2" name="Tijdelijke aanduiding voor inhoud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6909" y="1766133"/>
            <a:ext cx="7855528" cy="4880456"/>
          </a:xfrm>
        </p:spPr>
      </p:pic>
    </p:spTree>
    <p:extLst>
      <p:ext uri="{BB962C8B-B14F-4D97-AF65-F5344CB8AC3E}">
        <p14:creationId xmlns:p14="http://schemas.microsoft.com/office/powerpoint/2010/main" val="157893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956603"/>
            <a:ext cx="9720072" cy="692129"/>
          </a:xfrm>
        </p:spPr>
        <p:txBody>
          <a:bodyPr>
            <a:normAutofit fontScale="90000"/>
          </a:bodyPr>
          <a:lstStyle/>
          <a:p>
            <a:r>
              <a:rPr lang="nl-NL"/>
              <a:t>Soorten vragen</a:t>
            </a:r>
          </a:p>
        </p:txBody>
      </p:sp>
      <p:sp>
        <p:nvSpPr>
          <p:cNvPr id="3" name="Tijdelijke aanduiding voor inhoud 2"/>
          <p:cNvSpPr>
            <a:spLocks noGrp="1"/>
          </p:cNvSpPr>
          <p:nvPr>
            <p:ph idx="1"/>
          </p:nvPr>
        </p:nvSpPr>
        <p:spPr>
          <a:xfrm>
            <a:off x="1024128" y="2216727"/>
            <a:ext cx="9661664" cy="4164073"/>
          </a:xfrm>
        </p:spPr>
        <p:txBody>
          <a:bodyPr>
            <a:noAutofit/>
          </a:bodyPr>
          <a:lstStyle/>
          <a:p>
            <a:r>
              <a:rPr lang="nl-NL" sz="2800" b="1" dirty="0"/>
              <a:t>Je kunt de volgende </a:t>
            </a:r>
            <a:r>
              <a:rPr lang="nl-NL" sz="2800" b="1" u="sng" dirty="0"/>
              <a:t>soorten </a:t>
            </a:r>
            <a:r>
              <a:rPr lang="nl-NL" sz="2800" b="1" u="sng" dirty="0" err="1"/>
              <a:t>toetsvragen</a:t>
            </a:r>
            <a:r>
              <a:rPr lang="nl-NL" sz="2800" b="1" u="sng" dirty="0"/>
              <a:t> verwachten</a:t>
            </a:r>
            <a:r>
              <a:rPr lang="nl-NL" sz="2800" u="sng" dirty="0"/>
              <a:t>:</a:t>
            </a:r>
          </a:p>
          <a:p>
            <a:r>
              <a:rPr lang="nl-NL" sz="2800" dirty="0"/>
              <a:t>- Meerkeuzevraag</a:t>
            </a:r>
          </a:p>
          <a:p>
            <a:r>
              <a:rPr lang="nl-NL" sz="2800" dirty="0"/>
              <a:t>- Meer meerkeuzevraag</a:t>
            </a:r>
          </a:p>
          <a:p>
            <a:r>
              <a:rPr lang="nl-NL" sz="2800" dirty="0"/>
              <a:t>- Matchingvraag</a:t>
            </a:r>
          </a:p>
          <a:p>
            <a:r>
              <a:rPr lang="nl-NL" sz="2800" dirty="0"/>
              <a:t>- Ordeningsvraag</a:t>
            </a:r>
          </a:p>
          <a:p>
            <a:r>
              <a:rPr lang="nl-NL" sz="2800" dirty="0"/>
              <a:t>- Hotspotvraag</a:t>
            </a:r>
          </a:p>
          <a:p>
            <a:r>
              <a:rPr lang="nl-NL" sz="2800" dirty="0"/>
              <a:t>- </a:t>
            </a:r>
            <a:r>
              <a:rPr lang="nl-NL" sz="2800" dirty="0" err="1"/>
              <a:t>Combobox</a:t>
            </a:r>
            <a:endParaRPr lang="nl-NL" sz="2800" dirty="0"/>
          </a:p>
        </p:txBody>
      </p:sp>
      <p:pic>
        <p:nvPicPr>
          <p:cNvPr id="2050" name="Picture 2" descr="Afbeeldingsresultaat voor toets mak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2691" y="3319736"/>
            <a:ext cx="2353107" cy="2665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20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24128" y="702365"/>
            <a:ext cx="9720073" cy="5606995"/>
          </a:xfrm>
        </p:spPr>
        <p:txBody>
          <a:bodyPr/>
          <a:lstStyle/>
          <a:p>
            <a:pPr>
              <a:buFont typeface="Wingdings" panose="05000000000000000000" pitchFamily="2" charset="2"/>
              <a:buChar char="§"/>
            </a:pPr>
            <a:r>
              <a:rPr lang="nl-NL" b="1"/>
              <a:t> Meerkeuzevraag:</a:t>
            </a:r>
          </a:p>
          <a:p>
            <a:pPr marL="0" indent="0">
              <a:buNone/>
            </a:pPr>
            <a:r>
              <a:rPr lang="nl-NL"/>
              <a:t>Bij deze vraag kun je kiezen uit een aantal antwoorden. Slechts 1 antwoord is goed.</a:t>
            </a:r>
          </a:p>
          <a:p>
            <a:pPr marL="0" indent="0">
              <a:buNone/>
            </a:pPr>
            <a:r>
              <a:rPr lang="nl-NL"/>
              <a:t>Streep bij twijfel eerst de antwoorden weg waarvan je zeker weet dat ze fout zijn.</a:t>
            </a:r>
          </a:p>
          <a:p>
            <a:pPr marL="0" indent="0">
              <a:buNone/>
            </a:pPr>
            <a:r>
              <a:rPr lang="nl-NL"/>
              <a:t>Kies vervolgens van de overgebleven antwoorden, degene die het meest juist is.</a:t>
            </a:r>
          </a:p>
          <a:p>
            <a:pPr marL="0" indent="0">
              <a:buNone/>
            </a:pPr>
            <a:endParaRPr lang="nl-NL"/>
          </a:p>
          <a:p>
            <a:pPr>
              <a:buFont typeface="Wingdings" panose="05000000000000000000" pitchFamily="2" charset="2"/>
              <a:buChar char="§"/>
            </a:pPr>
            <a:r>
              <a:rPr lang="nl-NL"/>
              <a:t> </a:t>
            </a:r>
            <a:r>
              <a:rPr lang="nl-NL" b="1"/>
              <a:t>Meer meerkeuzevraag:</a:t>
            </a:r>
          </a:p>
          <a:p>
            <a:pPr marL="0" indent="0">
              <a:buNone/>
            </a:pPr>
            <a:r>
              <a:rPr lang="nl-NL"/>
              <a:t>Bij deze vraag zijn meerdere antwoorden juist. Dit kunnen er twee of meer zijn…. </a:t>
            </a:r>
          </a:p>
          <a:p>
            <a:pPr marL="0" indent="0">
              <a:buNone/>
            </a:pPr>
            <a:r>
              <a:rPr lang="nl-NL"/>
              <a:t>Kijk dus goed welke antwoorden er allemaal juist zijn en vink ze allemaal aan, alleen dan is de vraag juist beantwoord. </a:t>
            </a:r>
          </a:p>
          <a:p>
            <a:pPr marL="0" indent="0">
              <a:buNone/>
            </a:pPr>
            <a:r>
              <a:rPr lang="nl-NL"/>
              <a:t>Je herkent een meer meerkeuzevraag doordat er onder aan de vraag staat: ‘Vink alle juiste antwoorden aan.’</a:t>
            </a:r>
          </a:p>
          <a:p>
            <a:pPr marL="0" indent="0">
              <a:buNone/>
            </a:pPr>
            <a:endParaRPr lang="nl-NL" b="1"/>
          </a:p>
          <a:p>
            <a:pPr marL="0" indent="0">
              <a:buNone/>
            </a:pPr>
            <a:endParaRPr lang="nl-NL"/>
          </a:p>
          <a:p>
            <a:pPr marL="0" indent="0">
              <a:buNone/>
            </a:pPr>
            <a:endParaRPr lang="nl-NL"/>
          </a:p>
        </p:txBody>
      </p:sp>
    </p:spTree>
    <p:extLst>
      <p:ext uri="{BB962C8B-B14F-4D97-AF65-F5344CB8AC3E}">
        <p14:creationId xmlns:p14="http://schemas.microsoft.com/office/powerpoint/2010/main" val="32259711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2" ma:contentTypeDescription="Een nieuw document maken." ma:contentTypeScope="" ma:versionID="e4b1b72ecf17a632ce53a09fcdcd5258">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4defb02d4d4c20364cfed0514e39e913"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72E9D9-EFEE-410C-9D5A-64E59E8473B1}">
  <ds:schemaRefs>
    <ds:schemaRef ds:uri="http://schemas.microsoft.com/sharepoint/v3/contenttype/forms"/>
  </ds:schemaRefs>
</ds:datastoreItem>
</file>

<file path=customXml/itemProps2.xml><?xml version="1.0" encoding="utf-8"?>
<ds:datastoreItem xmlns:ds="http://schemas.openxmlformats.org/officeDocument/2006/customXml" ds:itemID="{DECD00D8-B67C-4676-A9FF-B29E5E551AE7}">
  <ds:schemaRefs>
    <ds:schemaRef ds:uri="169eb86d-0fb8-4364-bb17-d27f6b2029d0"/>
    <ds:schemaRef ds:uri="http://www.w3.org/XML/1998/namespace"/>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0bfbde32-856c-4dfd-bc38-4322d606c322"/>
    <ds:schemaRef ds:uri="http://purl.org/dc/dcmitype/"/>
    <ds:schemaRef ds:uri="http://purl.org/dc/terms/"/>
  </ds:schemaRefs>
</ds:datastoreItem>
</file>

<file path=customXml/itemProps3.xml><?xml version="1.0" encoding="utf-8"?>
<ds:datastoreItem xmlns:ds="http://schemas.openxmlformats.org/officeDocument/2006/customXml" ds:itemID="{1932D6D7-497D-4D4E-BD1E-298CF8A917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TotalTime>
  <Words>862</Words>
  <Application>Microsoft Office PowerPoint</Application>
  <PresentationFormat>Breedbeeld</PresentationFormat>
  <Paragraphs>78</Paragraphs>
  <Slides>12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12</vt:i4>
      </vt:variant>
    </vt:vector>
  </HeadingPairs>
  <TitlesOfParts>
    <vt:vector size="19" baseType="lpstr">
      <vt:lpstr>Arial</vt:lpstr>
      <vt:lpstr>Calibri</vt:lpstr>
      <vt:lpstr>Tw Cen MT</vt:lpstr>
      <vt:lpstr>Tw Cen MT Condensed</vt:lpstr>
      <vt:lpstr>Wingdings</vt:lpstr>
      <vt:lpstr>Wingdings 3</vt:lpstr>
      <vt:lpstr>Integraal</vt:lpstr>
      <vt:lpstr>Digitale toetsen</vt:lpstr>
      <vt:lpstr>Hoe leer je?              https://www.youtube.com/watch?v=RFs1Op39lnE</vt:lpstr>
      <vt:lpstr>PowerPoint-presentatie</vt:lpstr>
      <vt:lpstr>Algemene tips</vt:lpstr>
      <vt:lpstr>Het effect Van het goed lezen van Vragen</vt:lpstr>
      <vt:lpstr>Quayn</vt:lpstr>
      <vt:lpstr>PowerPoint-presentatie</vt:lpstr>
      <vt:lpstr>Soorten vragen</vt:lpstr>
      <vt:lpstr>PowerPoint-presentatie</vt:lpstr>
      <vt:lpstr>PowerPoint-presentatie</vt:lpstr>
      <vt:lpstr>PowerPoint-presentatie</vt:lpstr>
      <vt:lpstr>Proeftoets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Digitale toetsen</dc:title>
  <dc:creator>Henrieke Berghuis - Groenewold</dc:creator>
  <cp:lastModifiedBy>Henrieke Berghuis - Groenewold</cp:lastModifiedBy>
  <cp:revision>12</cp:revision>
  <dcterms:modified xsi:type="dcterms:W3CDTF">2019-10-09T12:25:45Z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